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2"/>
  </p:sldMasterIdLst>
  <p:notesMasterIdLst>
    <p:notesMasterId r:id="rId26"/>
  </p:notesMasterIdLst>
  <p:sldIdLst>
    <p:sldId id="280" r:id="rId3"/>
    <p:sldId id="292" r:id="rId4"/>
    <p:sldId id="309" r:id="rId5"/>
    <p:sldId id="310" r:id="rId6"/>
    <p:sldId id="260" r:id="rId7"/>
    <p:sldId id="259" r:id="rId8"/>
    <p:sldId id="319" r:id="rId9"/>
    <p:sldId id="333" r:id="rId10"/>
    <p:sldId id="308" r:id="rId11"/>
    <p:sldId id="314" r:id="rId12"/>
    <p:sldId id="311" r:id="rId13"/>
    <p:sldId id="324" r:id="rId14"/>
    <p:sldId id="328" r:id="rId15"/>
    <p:sldId id="326" r:id="rId16"/>
    <p:sldId id="318" r:id="rId17"/>
    <p:sldId id="332" r:id="rId18"/>
    <p:sldId id="322" r:id="rId19"/>
    <p:sldId id="321" r:id="rId20"/>
    <p:sldId id="323" r:id="rId21"/>
    <p:sldId id="331" r:id="rId22"/>
    <p:sldId id="330" r:id="rId23"/>
    <p:sldId id="320" r:id="rId24"/>
    <p:sldId id="297" r:id="rId25"/>
  </p:sldIdLst>
  <p:sldSz cx="9906000" cy="6858000" type="A4"/>
  <p:notesSz cx="6858000" cy="9144000"/>
  <p:embeddedFontLst>
    <p:embeddedFont>
      <p:font typeface="Bauhaus 93" panose="04030905020B02020C02" pitchFamily="82" charset="0"/>
      <p:regular r:id="rId27"/>
    </p:embeddedFont>
    <p:embeddedFont>
      <p:font typeface="나눔바른고딕" panose="020B0603020101020101" pitchFamily="50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함초롬돋움" panose="020B0604000101010101" pitchFamily="50" charset="-127"/>
      <p:regular r:id="rId32"/>
      <p:bold r:id="rId33"/>
    </p:embeddedFont>
    <p:embeddedFont>
      <p:font typeface="휴먼모음T" panose="02030504000101010101" pitchFamily="18" charset="-127"/>
      <p:regular r:id="rId34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C8C5"/>
    <a:srgbClr val="FAC564"/>
    <a:srgbClr val="FFFFFF"/>
    <a:srgbClr val="28C673"/>
    <a:srgbClr val="B5B5B5"/>
    <a:srgbClr val="738AC8"/>
    <a:srgbClr val="E9DDC6"/>
    <a:srgbClr val="E9DDC1"/>
    <a:srgbClr val="FBFBFB"/>
    <a:srgbClr val="423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60" y="11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1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6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91000">
              <a:schemeClr val="tx1">
                <a:lumMod val="85000"/>
                <a:lumOff val="15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3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22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49" y="2130426"/>
            <a:ext cx="84200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1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1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03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21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37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5" y="4406901"/>
            <a:ext cx="8420098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5" y="2906713"/>
            <a:ext cx="8420098" cy="1500187"/>
          </a:xfrm>
        </p:spPr>
        <p:txBody>
          <a:bodyPr anchor="b"/>
          <a:lstStyle>
            <a:lvl1pPr marL="0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>
          <a:gsLst>
            <a:gs pos="100000">
              <a:schemeClr val="accent5">
                <a:lumMod val="75000"/>
              </a:schemeClr>
            </a:gs>
            <a:gs pos="54000">
              <a:schemeClr val="accent5"/>
            </a:gs>
            <a:gs pos="0">
              <a:schemeClr val="accent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265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49" cy="4525963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22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49" cy="4525963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22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04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74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94030" y="1643063"/>
            <a:ext cx="89153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36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75149" cy="2196000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49" cy="2196000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94031" y="3984220"/>
            <a:ext cx="4375149" cy="2196000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4280" y="3984220"/>
            <a:ext cx="4375149" cy="2196000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58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599" cy="566738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599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599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54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6"/>
            <a:ext cx="9906000" cy="1470025"/>
          </a:xfrm>
        </p:spPr>
        <p:txBody>
          <a:bodyPr>
            <a:normAutofit/>
          </a:bodyPr>
          <a:lstStyle>
            <a:lvl1pPr>
              <a:defRPr sz="3575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51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99" y="274638"/>
            <a:ext cx="89153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321700" y="2214564"/>
            <a:ext cx="5262580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95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542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4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4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43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chemeClr val="bg1"/>
            </a:gs>
            <a:gs pos="38000">
              <a:schemeClr val="bg1">
                <a:lumMod val="95000"/>
              </a:schemeClr>
            </a:gs>
            <a:gs pos="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9423" y="19578"/>
            <a:ext cx="9827154" cy="67821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액자 2"/>
          <p:cNvSpPr/>
          <p:nvPr userDrawn="1"/>
        </p:nvSpPr>
        <p:spPr>
          <a:xfrm>
            <a:off x="0" y="0"/>
            <a:ext cx="9906000" cy="6858000"/>
          </a:xfrm>
          <a:prstGeom prst="frame">
            <a:avLst>
              <a:gd name="adj1" fmla="val 83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01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97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2019-11-16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0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99" y="274638"/>
            <a:ext cx="89153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99" y="1600201"/>
            <a:ext cx="89153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2019-11-16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8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9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lvl1pPr algn="ctr" defTabSz="742950" rtl="0" eaLnBrk="1" latinLnBrk="1" hangingPunct="1"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278606" indent="-278606" algn="l" defTabSz="74295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3647" indent="-232172" algn="l" defTabSz="742950" rtl="0" eaLnBrk="1" latinLnBrk="1" hangingPunct="1">
        <a:spcBef>
          <a:spcPct val="20000"/>
        </a:spcBef>
        <a:buFont typeface="Arial" pitchFamily="34" charset="0"/>
        <a:buChar char="–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spcBef>
          <a:spcPct val="20000"/>
        </a:spcBef>
        <a:buFont typeface="Arial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spcBef>
          <a:spcPct val="20000"/>
        </a:spcBef>
        <a:buFont typeface="Arial" pitchFamily="34" charset="0"/>
        <a:buChar char="–"/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spcBef>
          <a:spcPct val="20000"/>
        </a:spcBef>
        <a:buFont typeface="Arial" pitchFamily="34" charset="0"/>
        <a:buChar char="»"/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9132">
              <a:schemeClr val="bg1"/>
            </a:gs>
            <a:gs pos="84000">
              <a:schemeClr val="bg1">
                <a:lumMod val="95000"/>
              </a:schemeClr>
            </a:gs>
            <a:gs pos="10000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208379" y="-436087"/>
            <a:ext cx="4977262" cy="4977262"/>
            <a:chOff x="-243311" y="-501499"/>
            <a:chExt cx="6022487" cy="6022487"/>
          </a:xfrm>
        </p:grpSpPr>
        <p:sp>
          <p:nvSpPr>
            <p:cNvPr id="2" name="직사각형 1"/>
            <p:cNvSpPr/>
            <p:nvPr/>
          </p:nvSpPr>
          <p:spPr>
            <a:xfrm rot="20333980">
              <a:off x="-243311" y="1028884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 rot="18164072">
              <a:off x="-1451676" y="2487389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567518" y="1843339"/>
            <a:ext cx="6018270" cy="1971296"/>
            <a:chOff x="381214" y="2588225"/>
            <a:chExt cx="4859818" cy="1649028"/>
          </a:xfrm>
        </p:grpSpPr>
        <p:sp>
          <p:nvSpPr>
            <p:cNvPr id="5" name="TextBox 4"/>
            <p:cNvSpPr txBox="1"/>
            <p:nvPr/>
          </p:nvSpPr>
          <p:spPr>
            <a:xfrm>
              <a:off x="381214" y="4030772"/>
              <a:ext cx="2964329" cy="206481"/>
            </a:xfrm>
            <a:prstGeom prst="rect">
              <a:avLst/>
            </a:prstGeom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900" b="1" spc="30" dirty="0">
                  <a:gradFill flip="none" rotWithShape="1">
                    <a:gsLst>
                      <a:gs pos="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Date- 2019 . 11. 19</a:t>
              </a:r>
              <a:endParaRPr lang="ko-KR" altLang="en-US" sz="90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214" y="2588225"/>
              <a:ext cx="4859818" cy="1326437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자취생</a:t>
              </a:r>
              <a:r>
                <a:rPr lang="en-US" altLang="ko-KR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(1</a:t>
              </a:r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인 가구</a:t>
              </a:r>
              <a:r>
                <a:rPr lang="en-US" altLang="ko-KR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위한</a:t>
              </a:r>
              <a:endParaRPr lang="en-US" altLang="ko-KR" sz="2400" b="1" spc="-150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요리 레시피 제공 앱</a:t>
              </a:r>
              <a:endParaRPr lang="en-US" altLang="ko-KR" sz="2400" b="1" spc="-150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ko-KR" altLang="en-US" sz="2400" b="1" spc="-150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214" y="3744977"/>
              <a:ext cx="3537882" cy="24510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defTabSz="914400">
                <a:spcBef>
                  <a:spcPct val="0"/>
                </a:spcBef>
              </a:pPr>
              <a:r>
                <a:rPr lang="en-US" altLang="ko-KR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2019</a:t>
              </a:r>
              <a:r>
                <a:rPr lang="ko-KR" altLang="en-US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종합 프로젝트 </a:t>
              </a:r>
              <a:r>
                <a:rPr lang="ko-KR" altLang="en-US" sz="1200" b="1" dirty="0" err="1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평가회</a:t>
              </a:r>
              <a:endPara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2AE567-0528-4CB2-8ABB-F324AC84AF46}"/>
              </a:ext>
            </a:extLst>
          </p:cNvPr>
          <p:cNvSpPr txBox="1"/>
          <p:nvPr/>
        </p:nvSpPr>
        <p:spPr>
          <a:xfrm>
            <a:off x="4953000" y="5340838"/>
            <a:ext cx="3931702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00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팀장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201533745 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문선일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00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201533740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노지홍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00">
              <a:spcBef>
                <a:spcPct val="0"/>
              </a:spcBef>
            </a:pP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201534053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노권영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61C9B-FB98-4894-AF5C-576A948307A6}"/>
              </a:ext>
            </a:extLst>
          </p:cNvPr>
          <p:cNvSpPr txBox="1"/>
          <p:nvPr/>
        </p:nvSpPr>
        <p:spPr>
          <a:xfrm>
            <a:off x="4953000" y="4408614"/>
            <a:ext cx="3931702" cy="29300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00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교수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박양재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교수님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479E97-C5FA-4D8D-9C21-DBA192436D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7156" y="259276"/>
            <a:ext cx="2149026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98894601-B3A2-4276-95E4-62ED2150A24E}"/>
              </a:ext>
            </a:extLst>
          </p:cNvPr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메뉴 구조도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26D9F7-AB2C-49F2-87B9-98BC500D6CC1}"/>
              </a:ext>
            </a:extLst>
          </p:cNvPr>
          <p:cNvSpPr/>
          <p:nvPr/>
        </p:nvSpPr>
        <p:spPr>
          <a:xfrm flipV="1">
            <a:off x="313425" y="621472"/>
            <a:ext cx="8088191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05" y="862745"/>
            <a:ext cx="9529589" cy="552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8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3425" y="667191"/>
            <a:ext cx="5503715" cy="47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208F77-046B-478C-ACE0-2317CFC48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845954"/>
              </p:ext>
            </p:extLst>
          </p:nvPr>
        </p:nvGraphicFramePr>
        <p:xfrm>
          <a:off x="895475" y="2399287"/>
          <a:ext cx="174424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243">
                  <a:extLst>
                    <a:ext uri="{9D8B030D-6E8A-4147-A177-3AD203B41FA5}">
                      <a16:colId xmlns:a16="http://schemas.microsoft.com/office/drawing/2014/main" val="11663107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users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39440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usernum</a:t>
                      </a:r>
                      <a:r>
                        <a:rPr lang="en-US" altLang="ko-KR" sz="1100" baseline="0" dirty="0"/>
                        <a:t> INT PK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567112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userid</a:t>
                      </a:r>
                      <a:r>
                        <a:rPr lang="en-US" altLang="ko-KR" sz="1100" dirty="0"/>
                        <a:t> VARCHAR(45) PK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490151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password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873160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email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803981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favorite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8208F77-046B-478C-ACE0-2317CFC48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77762"/>
              </p:ext>
            </p:extLst>
          </p:nvPr>
        </p:nvGraphicFramePr>
        <p:xfrm>
          <a:off x="3221399" y="1870294"/>
          <a:ext cx="2472487" cy="2274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487">
                  <a:extLst>
                    <a:ext uri="{9D8B030D-6E8A-4147-A177-3AD203B41FA5}">
                      <a16:colId xmlns:a16="http://schemas.microsoft.com/office/drawing/2014/main" val="1166310788"/>
                    </a:ext>
                  </a:extLst>
                </a:gridCol>
              </a:tblGrid>
              <a:tr h="157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menu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39440"/>
                  </a:ext>
                </a:extLst>
              </a:tr>
              <a:tr h="198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menunum</a:t>
                      </a:r>
                      <a:r>
                        <a:rPr lang="en-US" altLang="ko-KR" sz="1100" dirty="0"/>
                        <a:t> INT PK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567112"/>
                  </a:ext>
                </a:extLst>
              </a:tr>
              <a:tr h="326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err="1"/>
                        <a:t>menuname</a:t>
                      </a:r>
                      <a:r>
                        <a:rPr lang="en-US" altLang="ko-KR" sz="1100" baseline="0" dirty="0"/>
                        <a:t>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490151"/>
                  </a:ext>
                </a:extLst>
              </a:tr>
              <a:tr h="326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category</a:t>
                      </a:r>
                      <a:r>
                        <a:rPr lang="en-US" altLang="ko-KR" sz="1100" baseline="0" dirty="0"/>
                        <a:t>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873160"/>
                  </a:ext>
                </a:extLst>
              </a:tr>
              <a:tr h="326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recipenum</a:t>
                      </a:r>
                      <a:r>
                        <a:rPr lang="en-US" altLang="ko-KR" sz="1100" baseline="0" dirty="0"/>
                        <a:t> INT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0733"/>
                  </a:ext>
                </a:extLst>
              </a:tr>
              <a:tr h="241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difficulty INT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86903"/>
                  </a:ext>
                </a:extLst>
              </a:tr>
              <a:tr h="241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image VARCHAR(45)</a:t>
                      </a:r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/>
                        <a:t>recipeexistence</a:t>
                      </a:r>
                      <a:r>
                        <a:rPr lang="en-US" altLang="ko-KR" sz="1100" b="0" baseline="0" dirty="0"/>
                        <a:t> CHAR</a:t>
                      </a:r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8208F77-046B-478C-ACE0-2317CFC48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759155"/>
              </p:ext>
            </p:extLst>
          </p:nvPr>
        </p:nvGraphicFramePr>
        <p:xfrm>
          <a:off x="6794442" y="1870294"/>
          <a:ext cx="2226296" cy="226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296">
                  <a:extLst>
                    <a:ext uri="{9D8B030D-6E8A-4147-A177-3AD203B41FA5}">
                      <a16:colId xmlns:a16="http://schemas.microsoft.com/office/drawing/2014/main" val="1166310788"/>
                    </a:ext>
                  </a:extLst>
                </a:gridCol>
              </a:tblGrid>
              <a:tr h="279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recipe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39440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menunum</a:t>
                      </a:r>
                      <a:r>
                        <a:rPr lang="en-US" altLang="ko-KR" sz="1100" baseline="0" dirty="0"/>
                        <a:t> INT PK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567112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recipeorder1 VARCHAR(45)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490151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orderimage1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873160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: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: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30804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recipeorder10 VARCHAR(45)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indent="0" algn="ctr" defTabSz="308049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orderimage10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meterial</a:t>
                      </a:r>
                      <a:r>
                        <a:rPr lang="en-US" altLang="ko-KR" sz="1100" baseline="0" dirty="0"/>
                        <a:t>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/>
          <p:nvPr/>
        </p:nvCxnSpPr>
        <p:spPr>
          <a:xfrm flipH="1">
            <a:off x="5693886" y="2264744"/>
            <a:ext cx="110055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직사각형 30"/>
          <p:cNvSpPr/>
          <p:nvPr/>
        </p:nvSpPr>
        <p:spPr>
          <a:xfrm>
            <a:off x="5918446" y="1323212"/>
            <a:ext cx="651436" cy="8899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/>
              <a:t>FK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854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795642" y="588390"/>
            <a:ext cx="150106" cy="3001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74295" tIns="37148" rIns="74295" bIns="37148" anchor="ctr" anchorCtr="0">
            <a:prstTxWarp prst="textNoShape">
              <a:avLst/>
            </a:prstTxWarp>
            <a:spAutoFit/>
          </a:bodyPr>
          <a:lstStyle/>
          <a:p>
            <a:pPr defTabSz="742950">
              <a:defRPr/>
            </a:pPr>
            <a:endParaRPr lang="ko-KR" altLang="en-US" sz="1463">
              <a:solidFill>
                <a:prstClr val="black"/>
              </a:solidFill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9529" y="1822276"/>
            <a:ext cx="2885403" cy="4069509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053" name="그림 20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1763" y="1809275"/>
            <a:ext cx="2885403" cy="4082510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2415" y="1822276"/>
            <a:ext cx="2750283" cy="4069509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2055" name="TextBox 2054"/>
          <p:cNvSpPr txBox="1"/>
          <p:nvPr/>
        </p:nvSpPr>
        <p:spPr>
          <a:xfrm>
            <a:off x="226600" y="1427140"/>
            <a:ext cx="1404176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&lt;</a:t>
            </a:r>
            <a:r>
              <a:rPr lang="ko-KR" altLang="en-US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메뉴 리스트</a:t>
            </a: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&gt;</a:t>
            </a:r>
          </a:p>
        </p:txBody>
      </p:sp>
      <p:sp>
        <p:nvSpPr>
          <p:cNvPr id="2056" name="TextBox 2055"/>
          <p:cNvSpPr txBox="1"/>
          <p:nvPr/>
        </p:nvSpPr>
        <p:spPr>
          <a:xfrm>
            <a:off x="3208148" y="1460048"/>
            <a:ext cx="1264725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&lt;</a:t>
            </a:r>
            <a:r>
              <a:rPr lang="ko-KR" altLang="en-US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상세화면</a:t>
            </a: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&gt;</a:t>
            </a:r>
          </a:p>
        </p:txBody>
      </p:sp>
      <p:sp>
        <p:nvSpPr>
          <p:cNvPr id="2057" name="TextBox 2056"/>
          <p:cNvSpPr txBox="1"/>
          <p:nvPr/>
        </p:nvSpPr>
        <p:spPr>
          <a:xfrm>
            <a:off x="6401763" y="1460048"/>
            <a:ext cx="1157454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&lt;</a:t>
            </a:r>
            <a:r>
              <a:rPr lang="ko-KR" altLang="en-US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조리과정</a:t>
            </a: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&gt;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3AFDDD2-911C-4158-BD78-48B0FADAF7DD}"/>
              </a:ext>
            </a:extLst>
          </p:cNvPr>
          <p:cNvSpPr txBox="1">
            <a:spLocks/>
          </p:cNvSpPr>
          <p:nvPr/>
        </p:nvSpPr>
        <p:spPr>
          <a:xfrm>
            <a:off x="382447" y="522501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주요 기능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레시피 보고 선택</a:t>
            </a:r>
            <a:endParaRPr lang="en-US" altLang="ko-KR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74740D-5B50-4C8A-A142-C12C868D4502}"/>
              </a:ext>
            </a:extLst>
          </p:cNvPr>
          <p:cNvSpPr/>
          <p:nvPr/>
        </p:nvSpPr>
        <p:spPr>
          <a:xfrm>
            <a:off x="498251" y="1294194"/>
            <a:ext cx="8892988" cy="37785"/>
          </a:xfrm>
          <a:prstGeom prst="rect">
            <a:avLst/>
          </a:prstGeom>
          <a:solidFill>
            <a:srgbClr val="738AC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928688" y="845995"/>
            <a:ext cx="150106" cy="3001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74295" tIns="37148" rIns="74295" bIns="37148" anchor="ctr" anchorCtr="0">
            <a:prstTxWarp prst="textNoShape">
              <a:avLst/>
            </a:prstTxWarp>
            <a:spAutoFit/>
          </a:bodyPr>
          <a:lstStyle/>
          <a:p>
            <a:pPr defTabSz="742950">
              <a:defRPr/>
            </a:pPr>
            <a:endParaRPr lang="ko-KR" altLang="en-US" sz="1463">
              <a:solidFill>
                <a:prstClr val="black"/>
              </a:solidFill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416" y="1736003"/>
            <a:ext cx="2615639" cy="3916275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7690" y="1736003"/>
            <a:ext cx="2755894" cy="3908673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056" name="그림 20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04925" y="1736002"/>
            <a:ext cx="2755894" cy="3908673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2058" name="TextBox 2057"/>
          <p:cNvSpPr txBox="1"/>
          <p:nvPr/>
        </p:nvSpPr>
        <p:spPr>
          <a:xfrm>
            <a:off x="213974" y="1340867"/>
            <a:ext cx="1449991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&lt;</a:t>
            </a:r>
            <a:r>
              <a:rPr lang="ko-KR" altLang="en-US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재료 선택</a:t>
            </a: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&gt;</a:t>
            </a:r>
          </a:p>
        </p:txBody>
      </p:sp>
      <p:sp>
        <p:nvSpPr>
          <p:cNvPr id="2059" name="TextBox 2058"/>
          <p:cNvSpPr txBox="1"/>
          <p:nvPr/>
        </p:nvSpPr>
        <p:spPr>
          <a:xfrm>
            <a:off x="3504925" y="1349296"/>
            <a:ext cx="1690366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&lt;</a:t>
            </a:r>
            <a:r>
              <a:rPr lang="ko-KR" altLang="en-US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선택 목록 확인</a:t>
            </a:r>
            <a:r>
              <a:rPr lang="en-US" altLang="ko-KR" sz="1463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&gt;</a:t>
            </a:r>
          </a:p>
        </p:txBody>
      </p:sp>
      <p:sp>
        <p:nvSpPr>
          <p:cNvPr id="2060" name="TextBox 2059"/>
          <p:cNvSpPr txBox="1"/>
          <p:nvPr/>
        </p:nvSpPr>
        <p:spPr>
          <a:xfrm>
            <a:off x="6877690" y="1320556"/>
            <a:ext cx="1449992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1463" b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&lt;</a:t>
            </a:r>
            <a:r>
              <a:rPr lang="ko-KR" altLang="en-US" sz="1463" b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검색 결과</a:t>
            </a:r>
            <a:r>
              <a:rPr lang="en-US" altLang="ko-KR" sz="1463" b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/>
              </a:rPr>
              <a:t>&gt;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EBD6A21-81C5-41DF-B0D7-877BD9DFB8B1}"/>
              </a:ext>
            </a:extLst>
          </p:cNvPr>
          <p:cNvSpPr txBox="1">
            <a:spLocks/>
          </p:cNvSpPr>
          <p:nvPr/>
        </p:nvSpPr>
        <p:spPr>
          <a:xfrm>
            <a:off x="382447" y="522501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주요 기능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재료 보고 선택</a:t>
            </a:r>
            <a:endParaRPr lang="en-US" altLang="ko-KR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D62A8A-B95F-4873-A0E4-EF8B0BDA93C6}"/>
              </a:ext>
            </a:extLst>
          </p:cNvPr>
          <p:cNvSpPr/>
          <p:nvPr/>
        </p:nvSpPr>
        <p:spPr>
          <a:xfrm>
            <a:off x="498251" y="1294194"/>
            <a:ext cx="8892988" cy="37785"/>
          </a:xfrm>
          <a:prstGeom prst="rect">
            <a:avLst/>
          </a:prstGeom>
          <a:solidFill>
            <a:srgbClr val="738AC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928688" y="845995"/>
            <a:ext cx="150106" cy="3001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74295" tIns="37148" rIns="74295" bIns="37148" anchor="ctr" anchorCtr="0">
            <a:prstTxWarp prst="textNoShape">
              <a:avLst/>
            </a:prstTxWarp>
            <a:spAutoFit/>
          </a:bodyPr>
          <a:lstStyle/>
          <a:p>
            <a:pPr defTabSz="742950">
              <a:defRPr/>
            </a:pPr>
            <a:endParaRPr lang="ko-KR" altLang="en-US" sz="1463">
              <a:solidFill>
                <a:prstClr val="black"/>
              </a:solidFill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2058" name="TextBox 2057"/>
          <p:cNvSpPr txBox="1"/>
          <p:nvPr/>
        </p:nvSpPr>
        <p:spPr>
          <a:xfrm>
            <a:off x="753166" y="1345478"/>
            <a:ext cx="1567005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&lt;</a:t>
            </a:r>
            <a:r>
              <a:rPr lang="ko-KR" altLang="en-US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즐겨찾기 버튼</a:t>
            </a:r>
            <a:r>
              <a:rPr lang="en-US" altLang="ko-KR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&gt;</a:t>
            </a:r>
          </a:p>
        </p:txBody>
      </p:sp>
      <p:sp>
        <p:nvSpPr>
          <p:cNvPr id="2059" name="TextBox 2058"/>
          <p:cNvSpPr txBox="1"/>
          <p:nvPr/>
        </p:nvSpPr>
        <p:spPr>
          <a:xfrm>
            <a:off x="3815280" y="1347026"/>
            <a:ext cx="1690366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&lt;</a:t>
            </a:r>
            <a:r>
              <a:rPr lang="ko-KR" altLang="en-US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즐겨찾기 목록</a:t>
            </a:r>
            <a:r>
              <a:rPr lang="en-US" altLang="ko-KR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&gt;</a:t>
            </a:r>
          </a:p>
        </p:txBody>
      </p:sp>
      <p:sp>
        <p:nvSpPr>
          <p:cNvPr id="2060" name="TextBox 2059"/>
          <p:cNvSpPr txBox="1"/>
          <p:nvPr/>
        </p:nvSpPr>
        <p:spPr>
          <a:xfrm>
            <a:off x="7124116" y="1347026"/>
            <a:ext cx="1859543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en-US" altLang="ko-KR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&lt;</a:t>
            </a:r>
            <a:r>
              <a:rPr lang="ko-KR" altLang="en-US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레시피 게시판</a:t>
            </a:r>
            <a:r>
              <a:rPr lang="en-US" altLang="ko-KR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&gt;</a:t>
            </a:r>
          </a:p>
        </p:txBody>
      </p:sp>
      <p:pic>
        <p:nvPicPr>
          <p:cNvPr id="2063" name="그림 20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469" y="2057519"/>
            <a:ext cx="2879181" cy="274296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064" name="그림 20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5522" y="1743605"/>
            <a:ext cx="2709881" cy="4084195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065" name="그림 206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15683" y="1743604"/>
            <a:ext cx="3076476" cy="396718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cxnSp>
        <p:nvCxnSpPr>
          <p:cNvPr id="2070" name="직선 화살표 연결선 2069"/>
          <p:cNvCxnSpPr/>
          <p:nvPr/>
        </p:nvCxnSpPr>
        <p:spPr>
          <a:xfrm rot="16200000" flipH="1">
            <a:off x="1748100" y="1745290"/>
            <a:ext cx="793099" cy="585073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/>
          <p:cNvCxnSpPr/>
          <p:nvPr/>
        </p:nvCxnSpPr>
        <p:spPr>
          <a:xfrm>
            <a:off x="7468815" y="4072580"/>
            <a:ext cx="819102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TextBox 2071"/>
          <p:cNvSpPr txBox="1"/>
          <p:nvPr/>
        </p:nvSpPr>
        <p:spPr>
          <a:xfrm>
            <a:off x="8287917" y="3924457"/>
            <a:ext cx="1204242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42950">
              <a:defRPr/>
            </a:pPr>
            <a:r>
              <a:rPr lang="ko-KR" altLang="en-US" sz="1463" b="1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유저 닉네임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FDC4DD8-A8D8-4AEB-A857-6EE60C857955}"/>
              </a:ext>
            </a:extLst>
          </p:cNvPr>
          <p:cNvSpPr txBox="1">
            <a:spLocks/>
          </p:cNvSpPr>
          <p:nvPr/>
        </p:nvSpPr>
        <p:spPr>
          <a:xfrm>
            <a:off x="382447" y="522501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주요 기능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즐겨찾기 </a:t>
            </a:r>
            <a:r>
              <a:rPr lang="en-US" altLang="ko-KR" sz="2000" b="1" spc="-100" dirty="0">
                <a:solidFill>
                  <a:srgbClr val="738AC8"/>
                </a:solidFill>
                <a:latin typeface="Bauhaus 93" panose="04030905020B02020C02" pitchFamily="82" charset="0"/>
                <a:ea typeface="나눔바른고딕" panose="020B0603020101020101" pitchFamily="50" charset="-127"/>
                <a:cs typeface="함초롬돋움" panose="020B0604000101010101" pitchFamily="50" charset="-127"/>
              </a:rPr>
              <a:t>• </a:t>
            </a:r>
            <a:r>
              <a:rPr lang="ko-KR" altLang="en-US" sz="2000" b="1" spc="-100" dirty="0">
                <a:solidFill>
                  <a:srgbClr val="738AC8"/>
                </a:solidFill>
                <a:latin typeface="Bauhaus 93" panose="04030905020B02020C02" pitchFamily="82" charset="0"/>
                <a:ea typeface="나눔바른고딕" panose="020B0603020101020101" pitchFamily="50" charset="-127"/>
                <a:cs typeface="함초롬돋움" panose="020B0604000101010101" pitchFamily="50" charset="-127"/>
              </a:rPr>
              <a:t>레시피 게시판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7786FA-654D-4738-A0B0-4E8147CE2878}"/>
              </a:ext>
            </a:extLst>
          </p:cNvPr>
          <p:cNvSpPr/>
          <p:nvPr/>
        </p:nvSpPr>
        <p:spPr>
          <a:xfrm>
            <a:off x="498251" y="1294194"/>
            <a:ext cx="8892988" cy="37785"/>
          </a:xfrm>
          <a:prstGeom prst="rect">
            <a:avLst/>
          </a:prstGeom>
          <a:solidFill>
            <a:srgbClr val="738AC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B2D5E92A-CD10-4CED-BD79-C396ABC72F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85" y="1276808"/>
            <a:ext cx="3421644" cy="47625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382447" y="601008"/>
            <a:ext cx="2961911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기대 효과</a:t>
            </a:r>
            <a:endParaRPr lang="en-US" altLang="ko-KR" sz="2000" b="1" spc="-1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8251" y="146907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E7B17-E5A9-4704-9C6E-C93D3A52979C}"/>
              </a:ext>
            </a:extLst>
          </p:cNvPr>
          <p:cNvSpPr txBox="1"/>
          <p:nvPr/>
        </p:nvSpPr>
        <p:spPr>
          <a:xfrm>
            <a:off x="487223" y="2065592"/>
            <a:ext cx="2649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요리에 대한 부담감 개선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B3677-CE3C-4731-B38E-772E80B759C3}"/>
              </a:ext>
            </a:extLst>
          </p:cNvPr>
          <p:cNvSpPr txBox="1"/>
          <p:nvPr/>
        </p:nvSpPr>
        <p:spPr>
          <a:xfrm>
            <a:off x="487223" y="2828052"/>
            <a:ext cx="2473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난이도별 레시피 기능 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6ADAC-FF62-4CC0-89D6-D15A5A1FA686}"/>
              </a:ext>
            </a:extLst>
          </p:cNvPr>
          <p:cNvSpPr txBox="1"/>
          <p:nvPr/>
        </p:nvSpPr>
        <p:spPr>
          <a:xfrm>
            <a:off x="3832420" y="2843497"/>
            <a:ext cx="2344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요리에 대한 흥미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29F59-B51F-4A09-A4A3-42A43D4320B1}"/>
              </a:ext>
            </a:extLst>
          </p:cNvPr>
          <p:cNvSpPr txBox="1"/>
          <p:nvPr/>
        </p:nvSpPr>
        <p:spPr>
          <a:xfrm>
            <a:off x="487223" y="3658058"/>
            <a:ext cx="2473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남는 재료의 재활용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FA088B9-7640-4BC7-84EB-A431BA4BCD4A}"/>
              </a:ext>
            </a:extLst>
          </p:cNvPr>
          <p:cNvSpPr/>
          <p:nvPr/>
        </p:nvSpPr>
        <p:spPr>
          <a:xfrm>
            <a:off x="3268274" y="3603246"/>
            <a:ext cx="448876" cy="4616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9EB3A-5864-449E-9731-E5209A07F6C5}"/>
              </a:ext>
            </a:extLst>
          </p:cNvPr>
          <p:cNvSpPr txBox="1"/>
          <p:nvPr/>
        </p:nvSpPr>
        <p:spPr>
          <a:xfrm>
            <a:off x="3925426" y="3594202"/>
            <a:ext cx="2344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경제적인 부담 감소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음식물 쓰레기 감소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674A1-7B1E-43AB-B26E-2406C5612AC3}"/>
              </a:ext>
            </a:extLst>
          </p:cNvPr>
          <p:cNvSpPr txBox="1"/>
          <p:nvPr/>
        </p:nvSpPr>
        <p:spPr>
          <a:xfrm>
            <a:off x="3832420" y="2074673"/>
            <a:ext cx="2344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시도해 볼 만한 영역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D04F374-CE39-4275-B59A-9E18E2519277}"/>
              </a:ext>
            </a:extLst>
          </p:cNvPr>
          <p:cNvSpPr/>
          <p:nvPr/>
        </p:nvSpPr>
        <p:spPr>
          <a:xfrm>
            <a:off x="3268274" y="2782559"/>
            <a:ext cx="448876" cy="4616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CAA1BD2-4B2C-4710-80B2-B72A8DFEB9B5}"/>
              </a:ext>
            </a:extLst>
          </p:cNvPr>
          <p:cNvSpPr/>
          <p:nvPr/>
        </p:nvSpPr>
        <p:spPr>
          <a:xfrm>
            <a:off x="3268274" y="2019625"/>
            <a:ext cx="448876" cy="4616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77242-4C89-499A-8E55-DFB39894F32A}"/>
              </a:ext>
            </a:extLst>
          </p:cNvPr>
          <p:cNvSpPr txBox="1"/>
          <p:nvPr/>
        </p:nvSpPr>
        <p:spPr>
          <a:xfrm>
            <a:off x="959667" y="4906978"/>
            <a:ext cx="4436198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가구의 요리를 방해하는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요소들에 대한 맞춤 솔루션 제공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0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7" y="601008"/>
            <a:ext cx="2961911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향후 개선 방향</a:t>
            </a:r>
            <a:endParaRPr lang="en-US" altLang="ko-KR" sz="2000" b="1" spc="-1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8251" y="146907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6C0F81-7D92-423B-91A3-C9FF21C8B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00" y="1622572"/>
            <a:ext cx="3024420" cy="2592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B2778-17B0-454F-A327-2E6C96CDDD79}"/>
              </a:ext>
            </a:extLst>
          </p:cNvPr>
          <p:cNvSpPr txBox="1"/>
          <p:nvPr/>
        </p:nvSpPr>
        <p:spPr>
          <a:xfrm>
            <a:off x="498250" y="2245259"/>
            <a:ext cx="44464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부족한 레시피 데이터는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꾸준히 식품의약품안전처의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조리식품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DB,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블로그를 통한 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저작권 동의로 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지속적인 업데이트 필요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6A4B827-0453-4293-AD15-8A434A65B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72" y="3949900"/>
            <a:ext cx="3960550" cy="19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14" y="3067056"/>
            <a:ext cx="325917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 시연영상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b_video">
            <a:hlinkClick r:id="" action="ppaction://media"/>
            <a:extLst>
              <a:ext uri="{FF2B5EF4-FFF2-40B4-BE49-F238E27FC236}">
                <a16:creationId xmlns:a16="http://schemas.microsoft.com/office/drawing/2014/main" id="{2BB4AD31-CB19-4E50-B98A-E6471A35F1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906000" cy="65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9639" y="3067056"/>
            <a:ext cx="636672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모바일 회원기능 시연 영상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7100000">
            <a:off x="-891754" y="3595416"/>
            <a:ext cx="4063408" cy="3052898"/>
            <a:chOff x="-415543" y="-235783"/>
            <a:chExt cx="6022487" cy="4524783"/>
          </a:xfrm>
        </p:grpSpPr>
        <p:sp>
          <p:nvSpPr>
            <p:cNvPr id="8" name="직사각형 7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 rot="6503895">
            <a:off x="6873027" y="226277"/>
            <a:ext cx="4063408" cy="3052898"/>
            <a:chOff x="-415543" y="-235783"/>
            <a:chExt cx="6022487" cy="4524783"/>
          </a:xfrm>
        </p:grpSpPr>
        <p:sp>
          <p:nvSpPr>
            <p:cNvPr id="11" name="직사각형 10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77F8EC-E8ED-4318-AF55-3E17E5C96D7B}"/>
              </a:ext>
            </a:extLst>
          </p:cNvPr>
          <p:cNvSpPr txBox="1"/>
          <p:nvPr/>
        </p:nvSpPr>
        <p:spPr>
          <a:xfrm>
            <a:off x="2309438" y="94345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56459" y="1806378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80743" y="2330020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	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6886" y="2913804"/>
            <a:ext cx="1096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4032D-3FE1-4CCE-AAAE-D3C1F029FCC6}"/>
              </a:ext>
            </a:extLst>
          </p:cNvPr>
          <p:cNvSpPr txBox="1"/>
          <p:nvPr/>
        </p:nvSpPr>
        <p:spPr>
          <a:xfrm>
            <a:off x="2942481" y="1806378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목적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C17F9-56CF-4E73-9D98-1C14CCBC036A}"/>
              </a:ext>
            </a:extLst>
          </p:cNvPr>
          <p:cNvSpPr/>
          <p:nvPr/>
        </p:nvSpPr>
        <p:spPr>
          <a:xfrm>
            <a:off x="1559392" y="3472284"/>
            <a:ext cx="1133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289464-228C-47EE-9ECD-00A342104C23}"/>
              </a:ext>
            </a:extLst>
          </p:cNvPr>
          <p:cNvSpPr/>
          <p:nvPr/>
        </p:nvSpPr>
        <p:spPr>
          <a:xfrm>
            <a:off x="1865116" y="4076707"/>
            <a:ext cx="827919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848D1C-0428-415E-B0EB-BB1D135C43E1}"/>
              </a:ext>
            </a:extLst>
          </p:cNvPr>
          <p:cNvSpPr/>
          <p:nvPr/>
        </p:nvSpPr>
        <p:spPr>
          <a:xfrm>
            <a:off x="1865116" y="4681130"/>
            <a:ext cx="827919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B4B80-65AD-442B-8D9B-70BED9477650}"/>
              </a:ext>
            </a:extLst>
          </p:cNvPr>
          <p:cNvSpPr txBox="1"/>
          <p:nvPr/>
        </p:nvSpPr>
        <p:spPr>
          <a:xfrm>
            <a:off x="2942481" y="2390395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6D010-DCD4-4198-A6BC-8857D1B30B9F}"/>
              </a:ext>
            </a:extLst>
          </p:cNvPr>
          <p:cNvSpPr txBox="1"/>
          <p:nvPr/>
        </p:nvSpPr>
        <p:spPr>
          <a:xfrm>
            <a:off x="2936243" y="2955203"/>
            <a:ext cx="18325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D58E8-A891-4820-AA1A-05A19EBF927D}"/>
              </a:ext>
            </a:extLst>
          </p:cNvPr>
          <p:cNvSpPr txBox="1"/>
          <p:nvPr/>
        </p:nvSpPr>
        <p:spPr>
          <a:xfrm>
            <a:off x="2921030" y="3514708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FFFFBF-F9B0-4240-9991-C72A4EF28B7D}"/>
              </a:ext>
            </a:extLst>
          </p:cNvPr>
          <p:cNvSpPr txBox="1"/>
          <p:nvPr/>
        </p:nvSpPr>
        <p:spPr>
          <a:xfrm>
            <a:off x="2903368" y="4104105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효과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82792D-15F6-4E8D-8A4A-2DB6A42E02DE}"/>
              </a:ext>
            </a:extLst>
          </p:cNvPr>
          <p:cNvSpPr/>
          <p:nvPr/>
        </p:nvSpPr>
        <p:spPr>
          <a:xfrm>
            <a:off x="1210596" y="5295146"/>
            <a:ext cx="1482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40B63-08F9-45B4-93F4-DDA1BF1759FB}"/>
              </a:ext>
            </a:extLst>
          </p:cNvPr>
          <p:cNvSpPr txBox="1"/>
          <p:nvPr/>
        </p:nvSpPr>
        <p:spPr>
          <a:xfrm>
            <a:off x="2913771" y="4727849"/>
            <a:ext cx="19127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향후 개선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8D04C1-F296-4A88-BD12-4A3B462DE8F1}"/>
              </a:ext>
            </a:extLst>
          </p:cNvPr>
          <p:cNvSpPr txBox="1"/>
          <p:nvPr/>
        </p:nvSpPr>
        <p:spPr>
          <a:xfrm>
            <a:off x="2921826" y="5299818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6222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_account">
            <a:hlinkClick r:id="" action="ppaction://media"/>
            <a:extLst>
              <a:ext uri="{FF2B5EF4-FFF2-40B4-BE49-F238E27FC236}">
                <a16:creationId xmlns:a16="http://schemas.microsoft.com/office/drawing/2014/main" id="{28369689-B82D-478B-9716-0CAB34141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5175" y="0"/>
            <a:ext cx="329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9639" y="3067056"/>
            <a:ext cx="636672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모바일 레시피 기능 시연영상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6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pp_recipe">
            <a:hlinkClick r:id="" action="ppaction://media"/>
            <a:extLst>
              <a:ext uri="{FF2B5EF4-FFF2-40B4-BE49-F238E27FC236}">
                <a16:creationId xmlns:a16="http://schemas.microsoft.com/office/drawing/2014/main" id="{694BEF83-FB70-4267-8BF7-16293B38A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5175" y="0"/>
            <a:ext cx="329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14" y="3067056"/>
            <a:ext cx="325917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01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498251" y="253207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개발 목적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968267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5A1E6-EDD4-4A8B-9D59-5EB2F7F6A74B}"/>
              </a:ext>
            </a:extLst>
          </p:cNvPr>
          <p:cNvSpPr txBox="1"/>
          <p:nvPr/>
        </p:nvSpPr>
        <p:spPr>
          <a:xfrm>
            <a:off x="517919" y="1603893"/>
            <a:ext cx="3816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가구 증가 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	+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현대인의 시간 부족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73A243-C388-42A2-852B-7DE56A88F9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47" y="1117304"/>
            <a:ext cx="2505246" cy="2646044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19F8614-DA1C-4F61-B342-AEA624A64A18}"/>
              </a:ext>
            </a:extLst>
          </p:cNvPr>
          <p:cNvSpPr/>
          <p:nvPr/>
        </p:nvSpPr>
        <p:spPr>
          <a:xfrm>
            <a:off x="1492898" y="3097163"/>
            <a:ext cx="584719" cy="56043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1CF2E4-1052-47FF-A7E5-8389043FD2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92" y="1141126"/>
            <a:ext cx="2505247" cy="26222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1A1C09-9907-4494-AABE-B6586B3D35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40" y="3691208"/>
            <a:ext cx="2628300" cy="28555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6CF00E-6795-4E06-B88C-F2B2574AE42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09" y="3763348"/>
            <a:ext cx="2463281" cy="2646044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96ABB53-1E22-42F0-920A-DA1E211D7D68}"/>
              </a:ext>
            </a:extLst>
          </p:cNvPr>
          <p:cNvCxnSpPr>
            <a:cxnSpLocks/>
          </p:cNvCxnSpPr>
          <p:nvPr/>
        </p:nvCxnSpPr>
        <p:spPr>
          <a:xfrm flipV="1">
            <a:off x="2593910" y="1565020"/>
            <a:ext cx="2572141" cy="226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06AFC75-6559-474B-B405-A5AC7F294821}"/>
              </a:ext>
            </a:extLst>
          </p:cNvPr>
          <p:cNvCxnSpPr/>
          <p:nvPr/>
        </p:nvCxnSpPr>
        <p:spPr>
          <a:xfrm flipV="1">
            <a:off x="3079102" y="1716833"/>
            <a:ext cx="1660849" cy="71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024D39-C78D-4B4E-97DE-2C5E11AFC87C}"/>
              </a:ext>
            </a:extLst>
          </p:cNvPr>
          <p:cNvSpPr txBox="1"/>
          <p:nvPr/>
        </p:nvSpPr>
        <p:spPr>
          <a:xfrm>
            <a:off x="498251" y="3879821"/>
            <a:ext cx="3816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건강에 해롭다는 인식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배달료로 인한 경제적 부담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b="1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1C85BF4-A537-41B7-B8DA-8295BF4DE334}"/>
              </a:ext>
            </a:extLst>
          </p:cNvPr>
          <p:cNvCxnSpPr/>
          <p:nvPr/>
        </p:nvCxnSpPr>
        <p:spPr>
          <a:xfrm>
            <a:off x="3315478" y="4074367"/>
            <a:ext cx="2705877" cy="57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8C7DF25-4CBC-47CC-A9F3-BD3BCEC5B477}"/>
              </a:ext>
            </a:extLst>
          </p:cNvPr>
          <p:cNvCxnSpPr/>
          <p:nvPr/>
        </p:nvCxnSpPr>
        <p:spPr>
          <a:xfrm>
            <a:off x="3909526" y="4849317"/>
            <a:ext cx="3038670" cy="66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7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벤치 마킹</a:t>
            </a:r>
            <a:endParaRPr lang="en-US" altLang="ko-KR" sz="2000" b="1" spc="-1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아이템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만개의 </a:t>
            </a:r>
            <a:r>
              <a:rPr lang="ko-KR" altLang="en-US" sz="1200" spc="-80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endParaRPr lang="ko-KR" altLang="en-US" sz="12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1" y="1736875"/>
            <a:ext cx="2296094" cy="47200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527" y="1736875"/>
            <a:ext cx="2296093" cy="4720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35AB9B-F50B-40DB-BF92-A65493B51470}"/>
              </a:ext>
            </a:extLst>
          </p:cNvPr>
          <p:cNvSpPr txBox="1"/>
          <p:nvPr/>
        </p:nvSpPr>
        <p:spPr>
          <a:xfrm>
            <a:off x="5655974" y="1668234"/>
            <a:ext cx="3816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요리 레시피 제공기능 보다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기능이 더 강조된 느낌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A5102-4885-4518-8D9D-2E99572DBA93}"/>
              </a:ext>
            </a:extLst>
          </p:cNvPr>
          <p:cNvSpPr txBox="1"/>
          <p:nvPr/>
        </p:nvSpPr>
        <p:spPr>
          <a:xfrm>
            <a:off x="5522802" y="3728180"/>
            <a:ext cx="4136571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없는 현대인을 위해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유저의 일상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자랑 등 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요리에 도움되지 않는 내용 제거</a:t>
            </a:r>
            <a:endParaRPr lang="en-US" altLang="ko-KR" sz="2400" b="1" dirty="0">
              <a:solidFill>
                <a:schemeClr val="accent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조리시간 요리과정 고려 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 별 레시피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accent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A76B7B1-FEF8-4A40-93EE-472B0B787242}"/>
              </a:ext>
            </a:extLst>
          </p:cNvPr>
          <p:cNvSpPr/>
          <p:nvPr/>
        </p:nvSpPr>
        <p:spPr>
          <a:xfrm>
            <a:off x="7004407" y="3069864"/>
            <a:ext cx="584719" cy="56043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36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/>
          <p:nvPr/>
        </p:nvSpPr>
        <p:spPr>
          <a:xfrm>
            <a:off x="7044530" y="3925148"/>
            <a:ext cx="527372" cy="240481"/>
          </a:xfrm>
          <a:prstGeom prst="rect">
            <a:avLst/>
          </a:prstGeom>
        </p:spPr>
        <p:txBody>
          <a:bodyPr vert="horz" wrap="none" lIns="74295" tIns="37148" rIns="74295" bIns="37148" anchor="ctr">
            <a:noAutofit/>
          </a:bodyPr>
          <a:lstStyle/>
          <a:p>
            <a:pPr algn="ctr" defTabSz="742950">
              <a:spcBef>
                <a:spcPct val="0"/>
              </a:spcBef>
              <a:defRPr/>
            </a:pPr>
            <a:r>
              <a:rPr lang="en-US" altLang="ko-KR" sz="813">
                <a:solidFill>
                  <a:schemeClr val="bg1"/>
                </a:solidFill>
                <a:latin typeface="맑은 고딕"/>
                <a:ea typeface="맑은 고딕"/>
                <a:cs typeface="+mj-cs"/>
              </a:rPr>
              <a:t>Text</a:t>
            </a:r>
            <a:endParaRPr lang="ko-KR" altLang="en-US" sz="1138">
              <a:solidFill>
                <a:schemeClr val="bg1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08050" y="6052542"/>
            <a:ext cx="8102250" cy="17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06"/>
          </a:p>
        </p:txBody>
      </p:sp>
      <p:sp>
        <p:nvSpPr>
          <p:cNvPr id="31" name="제목 1"/>
          <p:cNvSpPr txBox="1"/>
          <p:nvPr/>
        </p:nvSpPr>
        <p:spPr>
          <a:xfrm>
            <a:off x="1127457" y="637539"/>
            <a:ext cx="7319644" cy="702078"/>
          </a:xfrm>
          <a:prstGeom prst="rect">
            <a:avLst/>
          </a:prstGeom>
        </p:spPr>
        <p:txBody>
          <a:bodyPr vert="horz" wrap="none" lIns="74295" tIns="37148" rIns="74295" bIns="37148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000" b="1" spc="-81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벤치 마킹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75" spc="-6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벤치마킹 아이템 </a:t>
            </a:r>
            <a:r>
              <a:rPr lang="en-US" altLang="ko-KR" sz="975" spc="-6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: </a:t>
            </a:r>
            <a:r>
              <a:rPr lang="ko-KR" altLang="en-US" sz="975" spc="-65" dirty="0" err="1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심플</a:t>
            </a:r>
            <a:r>
              <a:rPr lang="ko-KR" altLang="en-US" sz="975" spc="-6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 레시피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221548" y="1342842"/>
            <a:ext cx="7225553" cy="3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706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2536" y="2141154"/>
            <a:ext cx="1813752" cy="372826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97697" y="2141154"/>
            <a:ext cx="1998883" cy="372826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927A25-325A-4EB4-A245-BF19159741BF}"/>
              </a:ext>
            </a:extLst>
          </p:cNvPr>
          <p:cNvCxnSpPr/>
          <p:nvPr/>
        </p:nvCxnSpPr>
        <p:spPr>
          <a:xfrm>
            <a:off x="4016870" y="3897065"/>
            <a:ext cx="52657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2F74A7-2665-4428-A9F1-391482868B8B}"/>
              </a:ext>
            </a:extLst>
          </p:cNvPr>
          <p:cNvSpPr txBox="1"/>
          <p:nvPr/>
        </p:nvSpPr>
        <p:spPr>
          <a:xfrm>
            <a:off x="5821426" y="2051679"/>
            <a:ext cx="399187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 외에도 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기능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추천테마 기능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오래 사용되지않은 기능인</a:t>
            </a:r>
            <a:endParaRPr lang="en-US" altLang="ko-KR" sz="2400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공동구매 기능 관리가 되지 않음</a:t>
            </a:r>
            <a:endParaRPr lang="en-US" altLang="ko-KR" sz="2400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9EA19C7-C9E8-4D3A-8B6A-D277FAF44EF3}"/>
              </a:ext>
            </a:extLst>
          </p:cNvPr>
          <p:cNvCxnSpPr>
            <a:cxnSpLocks/>
          </p:cNvCxnSpPr>
          <p:nvPr/>
        </p:nvCxnSpPr>
        <p:spPr>
          <a:xfrm>
            <a:off x="4285861" y="3925148"/>
            <a:ext cx="1556727" cy="908109"/>
          </a:xfrm>
          <a:prstGeom prst="bentConnector3">
            <a:avLst>
              <a:gd name="adj1" fmla="val 45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08050" y="6052542"/>
            <a:ext cx="8102250" cy="17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706"/>
          </a:p>
        </p:txBody>
      </p:sp>
      <p:sp>
        <p:nvSpPr>
          <p:cNvPr id="31" name="제목 1"/>
          <p:cNvSpPr txBox="1"/>
          <p:nvPr/>
        </p:nvSpPr>
        <p:spPr>
          <a:xfrm>
            <a:off x="1239425" y="663806"/>
            <a:ext cx="7319644" cy="702078"/>
          </a:xfrm>
          <a:prstGeom prst="rect">
            <a:avLst/>
          </a:prstGeom>
        </p:spPr>
        <p:txBody>
          <a:bodyPr vert="horz" wrap="none" lIns="74295" tIns="37148" rIns="74295" bIns="37148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000" b="1" spc="-81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벤치 마킹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75" spc="-6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벤치마킹 아이템 </a:t>
            </a:r>
            <a:r>
              <a:rPr lang="en-US" altLang="ko-KR" sz="975" spc="-65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: Cook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333516" y="1369109"/>
            <a:ext cx="7225553" cy="3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706"/>
          </a:p>
        </p:txBody>
      </p:sp>
      <p:sp>
        <p:nvSpPr>
          <p:cNvPr id="13" name="テキスト ボックス 3"/>
          <p:cNvSpPr txBox="1"/>
          <p:nvPr/>
        </p:nvSpPr>
        <p:spPr>
          <a:xfrm>
            <a:off x="5741456" y="2088194"/>
            <a:ext cx="3147411" cy="41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en-US" altLang="ko-KR" sz="2113" b="1">
              <a:solidFill>
                <a:srgbClr val="1F3359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3517" y="2088193"/>
            <a:ext cx="1864264" cy="3597115"/>
          </a:xfrm>
          <a:prstGeom prst="rect">
            <a:avLst/>
          </a:prstGeom>
          <a:solidFill>
            <a:schemeClr val="dk1"/>
          </a:solidFill>
          <a:ln w="12700">
            <a:solidFill>
              <a:schemeClr val="dk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8825" y="2088193"/>
            <a:ext cx="1930741" cy="359711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CCF61D-1586-4E75-B6B7-985E0EF3C349}"/>
              </a:ext>
            </a:extLst>
          </p:cNvPr>
          <p:cNvSpPr txBox="1"/>
          <p:nvPr/>
        </p:nvSpPr>
        <p:spPr>
          <a:xfrm>
            <a:off x="5830610" y="2396689"/>
            <a:ext cx="381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사용법이 매우 간단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6DB7729-CBA8-415A-A3CF-3700EE3FF042}"/>
              </a:ext>
            </a:extLst>
          </p:cNvPr>
          <p:cNvSpPr/>
          <p:nvPr/>
        </p:nvSpPr>
        <p:spPr>
          <a:xfrm rot="5400000">
            <a:off x="6754646" y="3814868"/>
            <a:ext cx="659364" cy="461665"/>
          </a:xfrm>
          <a:prstGeom prst="rightArrow">
            <a:avLst>
              <a:gd name="adj1" fmla="val 50000"/>
              <a:gd name="adj2" fmla="val 8907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4D798-2D6E-4482-A4B6-2780EF53BF21}"/>
              </a:ext>
            </a:extLst>
          </p:cNvPr>
          <p:cNvSpPr txBox="1"/>
          <p:nvPr/>
        </p:nvSpPr>
        <p:spPr>
          <a:xfrm>
            <a:off x="5741456" y="4182241"/>
            <a:ext cx="3816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메뉴들이 분류 없이 나열되어</a:t>
            </a:r>
            <a:endParaRPr lang="en-US" altLang="ko-KR" sz="2400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선택에 어려움</a:t>
            </a:r>
            <a:endParaRPr lang="en-US" altLang="ko-KR" sz="2400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7E72F96-E959-409C-98F5-72C2EC08624D}"/>
              </a:ext>
            </a:extLst>
          </p:cNvPr>
          <p:cNvSpPr/>
          <p:nvPr/>
        </p:nvSpPr>
        <p:spPr>
          <a:xfrm rot="16200000">
            <a:off x="6754647" y="3155503"/>
            <a:ext cx="659364" cy="461665"/>
          </a:xfrm>
          <a:prstGeom prst="rightArrow">
            <a:avLst>
              <a:gd name="adj1" fmla="val 50000"/>
              <a:gd name="adj2" fmla="val 8907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B108D09-398F-4501-AC9C-257BCEEDD4B1}"/>
              </a:ext>
            </a:extLst>
          </p:cNvPr>
          <p:cNvSpPr txBox="1">
            <a:spLocks/>
          </p:cNvSpPr>
          <p:nvPr/>
        </p:nvSpPr>
        <p:spPr>
          <a:xfrm>
            <a:off x="498251" y="253207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개발 환경</a:t>
            </a:r>
            <a:r>
              <a:rPr lang="en-US" altLang="ko-KR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웹 서버 </a:t>
            </a:r>
            <a:r>
              <a:rPr lang="en-US" altLang="ko-KR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000" b="1" spc="-1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587D2-BDA8-49B7-BBE9-727D93754705}"/>
              </a:ext>
            </a:extLst>
          </p:cNvPr>
          <p:cNvSpPr/>
          <p:nvPr/>
        </p:nvSpPr>
        <p:spPr>
          <a:xfrm>
            <a:off x="498251" y="968267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04275"/>
              </p:ext>
            </p:extLst>
          </p:nvPr>
        </p:nvGraphicFramePr>
        <p:xfrm>
          <a:off x="498251" y="1197202"/>
          <a:ext cx="8892988" cy="508819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96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1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1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7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개발환경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규격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87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effectLst/>
                        </a:rPr>
                        <a:t>개발툴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effectLst/>
                        </a:rPr>
                        <a:t>편집툴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VS Code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개발 </a:t>
                      </a:r>
                      <a:r>
                        <a:rPr lang="en-US" sz="1500" kern="0" spc="0" dirty="0">
                          <a:effectLst/>
                        </a:rPr>
                        <a:t>IDE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ENIDE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프레임워크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Node.js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72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서버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TCP Port</a:t>
                      </a:r>
                      <a:r>
                        <a:rPr lang="ko-KR" altLang="en-US" sz="1500" kern="0" spc="0" dirty="0">
                          <a:effectLst/>
                        </a:rPr>
                        <a:t>주소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65000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IP</a:t>
                      </a:r>
                      <a:r>
                        <a:rPr lang="ko-KR" altLang="en-US" sz="1500" kern="0" spc="0" dirty="0">
                          <a:effectLst/>
                        </a:rPr>
                        <a:t>주소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192.9.x.x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OS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Window 10 pro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DB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 err="1">
                          <a:effectLst/>
                        </a:rPr>
                        <a:t>Mysql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72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서버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하드웨어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CPU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AMD Ryzen 3900X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RAM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16RAM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DISK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1TB DISK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Network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1Gbps 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14600" y="16002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65325" y="214788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4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B108D09-398F-4501-AC9C-257BCEEDD4B1}"/>
              </a:ext>
            </a:extLst>
          </p:cNvPr>
          <p:cNvSpPr txBox="1">
            <a:spLocks/>
          </p:cNvSpPr>
          <p:nvPr/>
        </p:nvSpPr>
        <p:spPr>
          <a:xfrm>
            <a:off x="498251" y="253207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개발 환경</a:t>
            </a:r>
            <a:r>
              <a:rPr lang="en-US" altLang="ko-KR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2000" b="1" spc="-100" dirty="0" err="1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앱</a:t>
            </a: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000" b="1" spc="-1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587D2-BDA8-49B7-BBE9-727D93754705}"/>
              </a:ext>
            </a:extLst>
          </p:cNvPr>
          <p:cNvSpPr/>
          <p:nvPr/>
        </p:nvSpPr>
        <p:spPr>
          <a:xfrm>
            <a:off x="498251" y="968267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14600" y="16002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65325" y="214788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3812"/>
              </p:ext>
            </p:extLst>
          </p:nvPr>
        </p:nvGraphicFramePr>
        <p:xfrm>
          <a:off x="514671" y="1180063"/>
          <a:ext cx="8876568" cy="4918897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92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2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개발환경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규격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25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effectLst/>
                        </a:rPr>
                        <a:t>개발툴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effectLst/>
                        </a:rPr>
                        <a:t>편집툴</a:t>
                      </a: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Android Studio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effectLst/>
                        </a:rPr>
                        <a:t>개발 </a:t>
                      </a:r>
                      <a:r>
                        <a:rPr lang="en-US" sz="1500" kern="0" spc="0">
                          <a:effectLst/>
                        </a:rPr>
                        <a:t>IDE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Android Studio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프레임워크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JAVA, RxAndroid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클라이언트</a:t>
                      </a:r>
                      <a:r>
                        <a:rPr lang="en-US" altLang="ko-KR" sz="1500" kern="0" spc="0" dirty="0">
                          <a:effectLst/>
                        </a:rPr>
                        <a:t>(</a:t>
                      </a:r>
                      <a:r>
                        <a:rPr lang="ko-KR" altLang="en-US" sz="1500" kern="0" spc="0" dirty="0" err="1">
                          <a:effectLst/>
                        </a:rPr>
                        <a:t>모바일</a:t>
                      </a:r>
                      <a:r>
                        <a:rPr lang="en-US" altLang="ko-KR" sz="1500" kern="0" spc="0" dirty="0">
                          <a:effectLst/>
                        </a:rPr>
                        <a:t>)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OS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Android 8.0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27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effectLst/>
                        </a:rPr>
                        <a:t>하드웨어</a:t>
                      </a: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CPU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Snap Dragon 660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RAM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3GB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DISK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64GB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7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Network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Wi-Fi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965325" y="214788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8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正方形/長方形 19"/>
          <p:cNvSpPr/>
          <p:nvPr/>
        </p:nvSpPr>
        <p:spPr>
          <a:xfrm>
            <a:off x="3956267" y="4829505"/>
            <a:ext cx="1861009" cy="10133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시스템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C4FFEB-BD09-44EC-B783-545B0BB8650B}"/>
              </a:ext>
            </a:extLst>
          </p:cNvPr>
          <p:cNvGrpSpPr/>
          <p:nvPr/>
        </p:nvGrpSpPr>
        <p:grpSpPr>
          <a:xfrm>
            <a:off x="3643680" y="1799588"/>
            <a:ext cx="6002070" cy="4747826"/>
            <a:chOff x="567461" y="1726131"/>
            <a:chExt cx="6002070" cy="474782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254DB0AC-C1ED-4B47-A986-554DC96EE1B9}"/>
                </a:ext>
              </a:extLst>
            </p:cNvPr>
            <p:cNvSpPr/>
            <p:nvPr/>
          </p:nvSpPr>
          <p:spPr>
            <a:xfrm>
              <a:off x="567461" y="3774229"/>
              <a:ext cx="2429899" cy="664679"/>
            </a:xfrm>
            <a:prstGeom prst="roundRect">
              <a:avLst/>
            </a:prstGeom>
            <a:solidFill>
              <a:srgbClr val="E9D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4085E20-29FE-44C8-848C-F402EDB26927}"/>
                </a:ext>
              </a:extLst>
            </p:cNvPr>
            <p:cNvSpPr/>
            <p:nvPr/>
          </p:nvSpPr>
          <p:spPr>
            <a:xfrm>
              <a:off x="3619854" y="2423810"/>
              <a:ext cx="2949677" cy="4050147"/>
            </a:xfrm>
            <a:prstGeom prst="roundRect">
              <a:avLst/>
            </a:prstGeom>
            <a:solidFill>
              <a:srgbClr val="609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DBA2A7A-176C-4047-8E9E-EBDC32CA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5565" y="1726131"/>
              <a:ext cx="1148577" cy="114857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542BCA-EF1F-40F7-8490-3A86C77DFE1D}"/>
                </a:ext>
              </a:extLst>
            </p:cNvPr>
            <p:cNvSpPr txBox="1"/>
            <p:nvPr/>
          </p:nvSpPr>
          <p:spPr>
            <a:xfrm>
              <a:off x="4292456" y="2049664"/>
              <a:ext cx="18117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사용자 애플리케이션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0C810A2-831E-41D3-94FC-78ABA5ABF5D2}"/>
                </a:ext>
              </a:extLst>
            </p:cNvPr>
            <p:cNvSpPr/>
            <p:nvPr/>
          </p:nvSpPr>
          <p:spPr>
            <a:xfrm>
              <a:off x="3904990" y="291745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9BEB22-7B0B-4D2C-A04A-1B6524C9A00B}"/>
                </a:ext>
              </a:extLst>
            </p:cNvPr>
            <p:cNvSpPr/>
            <p:nvPr/>
          </p:nvSpPr>
          <p:spPr>
            <a:xfrm>
              <a:off x="3904990" y="3423822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카테고리 별 </a:t>
              </a:r>
              <a:r>
                <a:rPr lang="ko-KR" altLang="en-US" sz="14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조회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BFD110-6472-4619-8C3A-3E459F95A40A}"/>
                </a:ext>
              </a:extLst>
            </p:cNvPr>
            <p:cNvSpPr/>
            <p:nvPr/>
          </p:nvSpPr>
          <p:spPr>
            <a:xfrm>
              <a:off x="3904990" y="3930185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난이도 별 </a:t>
              </a:r>
              <a:r>
                <a:rPr lang="ko-KR" altLang="en-US" sz="14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조회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EB2EAE-8BE5-411B-A90E-78484A8A81FC}"/>
                </a:ext>
              </a:extLst>
            </p:cNvPr>
            <p:cNvSpPr/>
            <p:nvPr/>
          </p:nvSpPr>
          <p:spPr>
            <a:xfrm>
              <a:off x="3904989" y="5435653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재료 선택 후 </a:t>
              </a:r>
              <a:r>
                <a:rPr lang="ko-KR" altLang="en-US" sz="14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검색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C6805F-3BD5-4D9C-B556-603868D6AD2B}"/>
                </a:ext>
              </a:extLst>
            </p:cNvPr>
            <p:cNvSpPr/>
            <p:nvPr/>
          </p:nvSpPr>
          <p:spPr>
            <a:xfrm>
              <a:off x="3904989" y="444866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즐겨찾기</a:t>
              </a:r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목록 </a:t>
              </a:r>
              <a:r>
                <a:rPr lang="ko-KR" altLang="en-US" sz="14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조회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1A6DBD2-3BE0-4DE3-844B-B185718E74DD}"/>
                </a:ext>
              </a:extLst>
            </p:cNvPr>
            <p:cNvSpPr/>
            <p:nvPr/>
          </p:nvSpPr>
          <p:spPr>
            <a:xfrm>
              <a:off x="3904990" y="493652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유저가 등록한 </a:t>
              </a:r>
              <a:r>
                <a:rPr lang="ko-KR" altLang="en-US" sz="1400" b="1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조회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EB9136D-D1D2-41CD-995B-DDB94DAF5682}"/>
                </a:ext>
              </a:extLst>
            </p:cNvPr>
            <p:cNvSpPr/>
            <p:nvPr/>
          </p:nvSpPr>
          <p:spPr>
            <a:xfrm>
              <a:off x="880048" y="3902394"/>
              <a:ext cx="1861152" cy="373625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REST API</a:t>
              </a:r>
              <a:endPara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985A81B6-4876-41B6-8A69-2DBF3CCB9862}"/>
                </a:ext>
              </a:extLst>
            </p:cNvPr>
            <p:cNvCxnSpPr>
              <a:cxnSpLocks/>
              <a:stCxn id="16" idx="1"/>
              <a:endCxn id="57" idx="3"/>
            </p:cNvCxnSpPr>
            <p:nvPr/>
          </p:nvCxnSpPr>
          <p:spPr>
            <a:xfrm rot="10800000">
              <a:off x="2997361" y="4106570"/>
              <a:ext cx="907629" cy="528913"/>
            </a:xfrm>
            <a:prstGeom prst="bentConnector3">
              <a:avLst/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C7DAD454-4C27-4C5C-8CFC-FFA552A2917B}"/>
                </a:ext>
              </a:extLst>
            </p:cNvPr>
            <p:cNvCxnSpPr>
              <a:cxnSpLocks/>
              <a:stCxn id="50" idx="1"/>
              <a:endCxn id="57" idx="3"/>
            </p:cNvCxnSpPr>
            <p:nvPr/>
          </p:nvCxnSpPr>
          <p:spPr>
            <a:xfrm rot="10800000">
              <a:off x="2997360" y="4106570"/>
              <a:ext cx="907630" cy="1016773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EB2EAE-8BE5-411B-A90E-78484A8A81FC}"/>
              </a:ext>
            </a:extLst>
          </p:cNvPr>
          <p:cNvSpPr/>
          <p:nvPr/>
        </p:nvSpPr>
        <p:spPr>
          <a:xfrm>
            <a:off x="6986124" y="6028259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즐겨찾기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등록</a:t>
            </a:r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</a:p>
        </p:txBody>
      </p:sp>
      <p:sp>
        <p:nvSpPr>
          <p:cNvPr id="37" name="사각형: 둥근 모서리 6">
            <a:extLst>
              <a:ext uri="{FF2B5EF4-FFF2-40B4-BE49-F238E27FC236}">
                <a16:creationId xmlns:a16="http://schemas.microsoft.com/office/drawing/2014/main" id="{94085E20-29FE-44C8-848C-F402EDB26927}"/>
              </a:ext>
            </a:extLst>
          </p:cNvPr>
          <p:cNvSpPr/>
          <p:nvPr/>
        </p:nvSpPr>
        <p:spPr>
          <a:xfrm>
            <a:off x="288666" y="2466520"/>
            <a:ext cx="2949677" cy="4050147"/>
          </a:xfrm>
          <a:prstGeom prst="roundRect">
            <a:avLst/>
          </a:prstGeom>
          <a:solidFill>
            <a:srgbClr val="609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542BCA-EF1F-40F7-8490-3A86C77DFE1D}"/>
              </a:ext>
            </a:extLst>
          </p:cNvPr>
          <p:cNvSpPr txBox="1"/>
          <p:nvPr/>
        </p:nvSpPr>
        <p:spPr>
          <a:xfrm>
            <a:off x="1294465" y="2123121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웹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0" name="연결선: 꺾임 65">
            <a:extLst>
              <a:ext uri="{FF2B5EF4-FFF2-40B4-BE49-F238E27FC236}">
                <a16:creationId xmlns:a16="http://schemas.microsoft.com/office/drawing/2014/main" id="{C7DAD454-4C27-4C5C-8CFC-FFA552A2917B}"/>
              </a:ext>
            </a:extLst>
          </p:cNvPr>
          <p:cNvCxnSpPr>
            <a:cxnSpLocks/>
            <a:stCxn id="35" idx="1"/>
            <a:endCxn id="57" idx="3"/>
          </p:cNvCxnSpPr>
          <p:nvPr/>
        </p:nvCxnSpPr>
        <p:spPr>
          <a:xfrm rot="10800000">
            <a:off x="6073580" y="4180026"/>
            <a:ext cx="912545" cy="2035046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65">
            <a:extLst>
              <a:ext uri="{FF2B5EF4-FFF2-40B4-BE49-F238E27FC236}">
                <a16:creationId xmlns:a16="http://schemas.microsoft.com/office/drawing/2014/main" id="{C7DAD454-4C27-4C5C-8CFC-FFA552A2917B}"/>
              </a:ext>
            </a:extLst>
          </p:cNvPr>
          <p:cNvCxnSpPr>
            <a:cxnSpLocks/>
            <a:stCxn id="12" idx="1"/>
            <a:endCxn id="57" idx="3"/>
          </p:cNvCxnSpPr>
          <p:nvPr/>
        </p:nvCxnSpPr>
        <p:spPr>
          <a:xfrm rot="10800000" flipV="1">
            <a:off x="6073579" y="3684092"/>
            <a:ext cx="907630" cy="495934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4" idx="1"/>
            <a:endCxn id="57" idx="3"/>
          </p:cNvCxnSpPr>
          <p:nvPr/>
        </p:nvCxnSpPr>
        <p:spPr>
          <a:xfrm rot="10800000" flipV="1">
            <a:off x="6073579" y="3177728"/>
            <a:ext cx="907630" cy="1002297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15" idx="1"/>
            <a:endCxn id="57" idx="3"/>
          </p:cNvCxnSpPr>
          <p:nvPr/>
        </p:nvCxnSpPr>
        <p:spPr>
          <a:xfrm rot="10800000">
            <a:off x="6073580" y="4180027"/>
            <a:ext cx="907629" cy="1515897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13" idx="1"/>
            <a:endCxn id="57" idx="3"/>
          </p:cNvCxnSpPr>
          <p:nvPr/>
        </p:nvCxnSpPr>
        <p:spPr>
          <a:xfrm rot="10800000">
            <a:off x="6073579" y="4180027"/>
            <a:ext cx="907630" cy="10429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6" y="300090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7" y="347406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등록</a:t>
            </a:r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7" y="3953737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리스트 조회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7" y="4424798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리스트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5" y="489575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등록</a:t>
            </a:r>
            <a:r>
              <a:rPr lang="en-US" altLang="ko-KR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7" y="538361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리스트 조회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7" y="5882735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삭제</a:t>
            </a:r>
          </a:p>
        </p:txBody>
      </p:sp>
      <p:cxnSp>
        <p:nvCxnSpPr>
          <p:cNvPr id="75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2948289" y="3187714"/>
            <a:ext cx="695391" cy="99231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5" idx="3"/>
            <a:endCxn id="57" idx="1"/>
          </p:cNvCxnSpPr>
          <p:nvPr/>
        </p:nvCxnSpPr>
        <p:spPr>
          <a:xfrm>
            <a:off x="2948290" y="3660874"/>
            <a:ext cx="695390" cy="51915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7" idx="3"/>
            <a:endCxn id="57" idx="1"/>
          </p:cNvCxnSpPr>
          <p:nvPr/>
        </p:nvCxnSpPr>
        <p:spPr>
          <a:xfrm>
            <a:off x="2948290" y="4140550"/>
            <a:ext cx="695390" cy="39476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8" idx="3"/>
            <a:endCxn id="57" idx="1"/>
          </p:cNvCxnSpPr>
          <p:nvPr/>
        </p:nvCxnSpPr>
        <p:spPr>
          <a:xfrm flipV="1">
            <a:off x="2948290" y="4180026"/>
            <a:ext cx="695390" cy="431585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9" idx="3"/>
            <a:endCxn id="57" idx="1"/>
          </p:cNvCxnSpPr>
          <p:nvPr/>
        </p:nvCxnSpPr>
        <p:spPr>
          <a:xfrm flipV="1">
            <a:off x="2948288" y="4180026"/>
            <a:ext cx="695392" cy="902538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70" idx="3"/>
            <a:endCxn id="57" idx="1"/>
          </p:cNvCxnSpPr>
          <p:nvPr/>
        </p:nvCxnSpPr>
        <p:spPr>
          <a:xfrm flipV="1">
            <a:off x="2948290" y="4180026"/>
            <a:ext cx="695390" cy="1390398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71" idx="3"/>
            <a:endCxn id="57" idx="1"/>
          </p:cNvCxnSpPr>
          <p:nvPr/>
        </p:nvCxnSpPr>
        <p:spPr>
          <a:xfrm flipV="1">
            <a:off x="2948290" y="4180026"/>
            <a:ext cx="695390" cy="188952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正方形/長方形 19"/>
          <p:cNvSpPr/>
          <p:nvPr/>
        </p:nvSpPr>
        <p:spPr>
          <a:xfrm>
            <a:off x="3999612" y="2178970"/>
            <a:ext cx="1718040" cy="162389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3486" y="2348974"/>
            <a:ext cx="1290292" cy="129029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19542BCA-EF1F-40F7-8490-3A86C77DFE1D}"/>
              </a:ext>
            </a:extLst>
          </p:cNvPr>
          <p:cNvSpPr txBox="1"/>
          <p:nvPr/>
        </p:nvSpPr>
        <p:spPr>
          <a:xfrm>
            <a:off x="4243077" y="1749315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자취세끼 서버</a:t>
            </a: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2" y="1799588"/>
            <a:ext cx="990344" cy="990344"/>
          </a:xfrm>
          <a:prstGeom prst="rect">
            <a:avLst/>
          </a:prstGeom>
        </p:spPr>
      </p:pic>
      <p:cxnSp>
        <p:nvCxnSpPr>
          <p:cNvPr id="161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9190" y="4648183"/>
            <a:ext cx="300480" cy="12700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99612" y="4946928"/>
            <a:ext cx="1748647" cy="810308"/>
          </a:xfrm>
          <a:prstGeom prst="rect">
            <a:avLst/>
          </a:prstGeom>
        </p:spPr>
      </p:pic>
      <p:cxnSp>
        <p:nvCxnSpPr>
          <p:cNvPr id="174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91809" y="4663724"/>
            <a:ext cx="344261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19542BCA-EF1F-40F7-8490-3A86C77DFE1D}"/>
              </a:ext>
            </a:extLst>
          </p:cNvPr>
          <p:cNvSpPr txBox="1"/>
          <p:nvPr/>
        </p:nvSpPr>
        <p:spPr>
          <a:xfrm>
            <a:off x="4068349" y="5959161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데이터베이스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3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522</Words>
  <Application>Microsoft Office PowerPoint</Application>
  <PresentationFormat>A4 용지(210x297mm)</PresentationFormat>
  <Paragraphs>193</Paragraphs>
  <Slides>23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함초롬돋움</vt:lpstr>
      <vt:lpstr>맑은 고딕</vt:lpstr>
      <vt:lpstr>휴먼모음T</vt:lpstr>
      <vt:lpstr>나눔바른고딕</vt:lpstr>
      <vt:lpstr>굴림</vt:lpstr>
      <vt:lpstr>Arial</vt:lpstr>
      <vt:lpstr>Bauhaus 93</vt:lpstr>
      <vt:lpstr>Office 테마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Stracke</cp:lastModifiedBy>
  <cp:revision>314</cp:revision>
  <dcterms:created xsi:type="dcterms:W3CDTF">2014-08-30T22:01:36Z</dcterms:created>
  <dcterms:modified xsi:type="dcterms:W3CDTF">2019-11-16T13:28:54Z</dcterms:modified>
</cp:coreProperties>
</file>